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rge Basurto Hernandez" userId="8afb053349e3abf0" providerId="LiveId" clId="{5118DB20-C1FE-4AF3-8DFE-10F92704225D}"/>
    <pc:docChg chg="modSld">
      <pc:chgData name="Jorge Basurto Hernandez" userId="8afb053349e3abf0" providerId="LiveId" clId="{5118DB20-C1FE-4AF3-8DFE-10F92704225D}" dt="2024-10-24T01:15:42.889" v="7" actId="14100"/>
      <pc:docMkLst>
        <pc:docMk/>
      </pc:docMkLst>
      <pc:sldChg chg="modSp mod">
        <pc:chgData name="Jorge Basurto Hernandez" userId="8afb053349e3abf0" providerId="LiveId" clId="{5118DB20-C1FE-4AF3-8DFE-10F92704225D}" dt="2024-10-24T01:15:34.686" v="5" actId="14100"/>
        <pc:sldMkLst>
          <pc:docMk/>
          <pc:sldMk cId="1176713442" sldId="256"/>
        </pc:sldMkLst>
        <pc:spChg chg="mod">
          <ac:chgData name="Jorge Basurto Hernandez" userId="8afb053349e3abf0" providerId="LiveId" clId="{5118DB20-C1FE-4AF3-8DFE-10F92704225D}" dt="2024-10-24T01:15:34.686" v="5" actId="14100"/>
          <ac:spMkLst>
            <pc:docMk/>
            <pc:sldMk cId="1176713442" sldId="256"/>
            <ac:spMk id="2" creationId="{347EA77B-6B7B-04DF-E0EF-C40CC653F5A2}"/>
          </ac:spMkLst>
        </pc:spChg>
      </pc:sldChg>
      <pc:sldChg chg="modSp mod">
        <pc:chgData name="Jorge Basurto Hernandez" userId="8afb053349e3abf0" providerId="LiveId" clId="{5118DB20-C1FE-4AF3-8DFE-10F92704225D}" dt="2024-10-24T01:15:26.506" v="4" actId="14100"/>
        <pc:sldMkLst>
          <pc:docMk/>
          <pc:sldMk cId="295341685" sldId="257"/>
        </pc:sldMkLst>
        <pc:spChg chg="mod">
          <ac:chgData name="Jorge Basurto Hernandez" userId="8afb053349e3abf0" providerId="LiveId" clId="{5118DB20-C1FE-4AF3-8DFE-10F92704225D}" dt="2024-10-24T01:15:26.506" v="4" actId="14100"/>
          <ac:spMkLst>
            <pc:docMk/>
            <pc:sldMk cId="295341685" sldId="257"/>
            <ac:spMk id="3" creationId="{BA5F1DBE-2A45-E070-9EF4-83AD0B4E85CF}"/>
          </ac:spMkLst>
        </pc:spChg>
      </pc:sldChg>
      <pc:sldChg chg="modSp mod">
        <pc:chgData name="Jorge Basurto Hernandez" userId="8afb053349e3abf0" providerId="LiveId" clId="{5118DB20-C1FE-4AF3-8DFE-10F92704225D}" dt="2024-10-24T01:15:42.889" v="7" actId="14100"/>
        <pc:sldMkLst>
          <pc:docMk/>
          <pc:sldMk cId="2591293937" sldId="259"/>
        </pc:sldMkLst>
        <pc:spChg chg="mod">
          <ac:chgData name="Jorge Basurto Hernandez" userId="8afb053349e3abf0" providerId="LiveId" clId="{5118DB20-C1FE-4AF3-8DFE-10F92704225D}" dt="2024-10-24T01:15:42.889" v="7" actId="14100"/>
          <ac:spMkLst>
            <pc:docMk/>
            <pc:sldMk cId="2591293937" sldId="259"/>
            <ac:spMk id="3" creationId="{C6209319-6632-33BC-2D97-63AF56900EB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AC23DF-94F3-B8FD-E711-A6BD15A7F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8F6905-9EC9-E7FD-5C6E-1342FDCA5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499260-AC29-EB94-99B9-A271A86D6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30/04/2026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9DED18-2863-7365-6E76-5610C455C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D047DD-BD36-F4C6-92BB-DC440BCA0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2535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4B5ADA-B46C-831B-F5C2-56113216F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628114D-24FA-534F-7B87-FB7436F369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B756A4-3BC7-5B53-A1F2-E3F6CE173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30/04/2026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A415175-64AE-ACE2-1C2E-B259F704F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FAF71B-CE0A-D0F2-7CC7-BA163F4B9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539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DDF9D9A-4C89-ED6D-864F-23E7ECEB34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91D3835-694C-D7C2-B2CA-7BD3E69951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10DE4D-3DCE-CE49-0885-D61C01A28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30/04/2026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2D9962-60E4-3D67-6D7A-9E31C188D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5E49A7-80CA-8F5B-567E-83D56DCB1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684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1089D4-648D-F939-C421-F821FDA69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97E799-C182-E362-4945-668FBFA9E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460FD2-11FE-2297-84CB-610BFAECC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30/04/2026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F53D06-32EB-D481-1232-40E254655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ACF499-7AE7-1FA8-3661-C4C426A27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4933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D5691F-432B-4968-5B40-1ECCF13F5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1B4A46C-E79B-2ADC-1651-FFA91B11DB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D4045D-A72F-AD35-A879-1AC969B7C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30/04/2026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BAA931-992E-5BE6-0943-189D09787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4FBDF6-3FA8-FDA5-77ED-ECF476CA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8003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421CAC-F4CF-2FE5-5B7E-19EE4B76C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DB5EE2-8C1D-D87C-30A4-30A64C125A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538BBE8-E005-CC16-972B-B931C3332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B366C40-0CDE-D1C1-E201-61AD5D7DE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30/04/2026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E0B6DFA-B6F4-5BD4-7DD7-7B30EAB36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6F58C6-C236-7FE8-EE34-538B31493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6518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5DF180-E4FD-D8C1-8008-88FF32E2A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5C4DDD-224D-EFDB-F217-F849CF4F6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22A1E94-316E-5481-E1EB-6C741672C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B27E69F-CD13-9647-4C49-559A91FFF8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0A557D5-EFA3-F34E-3655-08BA7C525E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64D6979-2D0A-E8BC-5212-BEBDE5027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30/04/2026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5EC6EA0-7580-1D86-9E84-579D7493F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D1D401B-91B4-8A9C-122B-481180835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0406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7CEE25-EC06-188E-344F-F69C6A73A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4F540AB-CB73-F57D-D9D8-C7883DB56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30/04/2026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618FBEE-AB9F-34D8-8055-68E38B258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6528CEE-E905-E029-582F-39825AFD3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39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9EE472C-04A6-B3FD-AAAE-8D10FF698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30/04/2026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D07F3F8-F0F2-F631-40E3-F52F15669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3A8A0C0-1DD3-2887-6B98-79D183F3E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1993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BD3CAC-C30D-B9F7-B8F2-DDEA9E826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BCFD1F-297B-AE0C-E7C4-BC6A671CC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6188426-24CD-E21B-29ED-8950E31A6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B4230DB-9D91-1C84-7D4C-292A037CB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30/04/2026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9C7921-E0C4-46F6-9042-68841F92A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1AE5AE-009A-2684-4405-637EFD484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255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732DEF-35E3-7400-524E-712E12D30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BB4D333-85B0-AE1A-8327-F725059ED3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A6FA45E-FC1B-D1D1-80B8-82315C582E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FB51AEB-2A52-C77A-83FF-BE65CFB61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06946-F194-4260-9F05-262BD47137CF}" type="datetimeFigureOut">
              <a:rPr lang="es-MX" smtClean="0"/>
              <a:t>30/04/2026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585E766-638E-7801-7F19-1B75E621F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103FD1-A8E1-8FAA-CAD5-380FB9704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132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90D73BC-8BD7-9F12-5D64-443B6FE70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661C05-876B-C666-2DEB-C5C38AE2C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4A97C6-9CC3-C03D-E65C-A94919119C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06946-F194-4260-9F05-262BD47137CF}" type="datetimeFigureOut">
              <a:rPr lang="es-MX" smtClean="0"/>
              <a:t>30/04/2026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C284F6-5387-A318-A82A-FEE99FC505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3455AF-00A4-3E3F-2A92-00998D4BFA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0FC47-D95A-4733-AB1B-2C610AB1F2A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6316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7EA77B-6B7B-04DF-E0EF-C40CC653F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5393"/>
            <a:ext cx="9144000" cy="924668"/>
          </a:xfrm>
        </p:spPr>
        <p:txBody>
          <a:bodyPr>
            <a:normAutofit/>
          </a:bodyPr>
          <a:lstStyle/>
          <a:p>
            <a:r>
              <a:rPr lang="es-MX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CÓDIGO DE PRÁCTICAS COMERCIALES</a:t>
            </a:r>
            <a:endParaRPr lang="es-MX" sz="13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1C80A01-7BAE-3FC3-20A6-9B93298EC8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37144"/>
            <a:ext cx="9144000" cy="1655762"/>
          </a:xfrm>
        </p:spPr>
        <p:txBody>
          <a:bodyPr>
            <a:normAutofit fontScale="55000" lnSpcReduction="20000"/>
          </a:bodyPr>
          <a:lstStyle/>
          <a:p>
            <a:r>
              <a:rPr lang="es-MX" sz="7100" b="1" dirty="0" smtClean="0"/>
              <a:t> </a:t>
            </a:r>
            <a:endParaRPr lang="es-MX" sz="7100" b="1" dirty="0"/>
          </a:p>
          <a:p>
            <a:endParaRPr lang="es-MX" dirty="0"/>
          </a:p>
          <a:p>
            <a:endParaRPr lang="es-MX" sz="4100" b="1" dirty="0"/>
          </a:p>
          <a:p>
            <a:r>
              <a:rPr lang="es-MX" sz="4100" b="1" i="1" dirty="0" smtClean="0"/>
              <a:t>AUTORIZACION </a:t>
            </a:r>
            <a:r>
              <a:rPr lang="es-MX" sz="4100" b="1" i="1" dirty="0"/>
              <a:t>IFT: </a:t>
            </a:r>
            <a:r>
              <a:rPr lang="es-MX" sz="4100" b="1" i="1" dirty="0" smtClean="0"/>
              <a:t>FET105721CO-56192</a:t>
            </a:r>
            <a:endParaRPr lang="es-MX" sz="4100" b="1" i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714" y="1374281"/>
            <a:ext cx="5028571" cy="32221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7671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85C02F-D588-84AF-DC34-AB6EE9004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000" b="0" i="0" u="none" strike="noStrike" baseline="0" dirty="0">
                <a:solidFill>
                  <a:srgbClr val="141414"/>
                </a:solidFill>
                <a:latin typeface="Arial" panose="020B0604020202020204" pitchFamily="34" charset="0"/>
              </a:rPr>
              <a:t>Descripción de los servicios que se ofrecen: </a:t>
            </a:r>
            <a:endParaRPr lang="es-MX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1BE094-A645-1661-4293-BBB946198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5" y="1613646"/>
            <a:ext cx="10515600" cy="4879229"/>
          </a:xfrm>
        </p:spPr>
        <p:txBody>
          <a:bodyPr>
            <a:noAutofit/>
          </a:bodyPr>
          <a:lstStyle/>
          <a:p>
            <a:pPr marL="88900" indent="0" algn="just" defTabSz="927100">
              <a:lnSpc>
                <a:spcPct val="114000"/>
              </a:lnSpc>
              <a:buNone/>
              <a:tabLst>
                <a:tab pos="1882775" algn="l"/>
                <a:tab pos="2779713" algn="l"/>
              </a:tabLst>
            </a:pPr>
            <a:r>
              <a:rPr lang="es-MX" sz="2000" u="sng" dirty="0">
                <a:solidFill>
                  <a:srgbClr val="141414"/>
                </a:solidFill>
              </a:rPr>
              <a:t>DE LOS SERVICIOS</a:t>
            </a:r>
            <a:r>
              <a:rPr lang="es-MX" sz="2000" dirty="0">
                <a:solidFill>
                  <a:srgbClr val="141414"/>
                </a:solidFill>
              </a:rPr>
              <a:t>,  </a:t>
            </a:r>
            <a:endParaRPr lang="es-MX" sz="2000" i="1" dirty="0">
              <a:solidFill>
                <a:srgbClr val="FF0000"/>
              </a:solidFill>
            </a:endParaRPr>
          </a:p>
          <a:p>
            <a:pPr marL="431800" indent="-342900" algn="just" defTabSz="927100">
              <a:lnSpc>
                <a:spcPct val="114000"/>
              </a:lnSpc>
              <a:tabLst>
                <a:tab pos="1882775" algn="l"/>
                <a:tab pos="2779713" algn="l"/>
              </a:tabLst>
            </a:pPr>
            <a:r>
              <a:rPr lang="es-MX" sz="2000" i="1" dirty="0" smtClean="0">
                <a:solidFill>
                  <a:srgbClr val="FF0000"/>
                </a:solidFill>
              </a:rPr>
              <a:t>FIBER NET</a:t>
            </a:r>
            <a:r>
              <a:rPr lang="es-MX" sz="2000" dirty="0" smtClean="0">
                <a:solidFill>
                  <a:srgbClr val="141414"/>
                </a:solidFill>
              </a:rPr>
              <a:t>, </a:t>
            </a:r>
            <a:r>
              <a:rPr lang="es-MX" sz="2000" dirty="0">
                <a:solidFill>
                  <a:srgbClr val="141414"/>
                </a:solidFill>
              </a:rPr>
              <a:t>está autorizado a proveer sus usuarios el </a:t>
            </a:r>
            <a:r>
              <a:rPr lang="es-MX" sz="2000" i="1" dirty="0">
                <a:solidFill>
                  <a:srgbClr val="FF0000"/>
                </a:solidFill>
              </a:rPr>
              <a:t>SERVICIO DE ACCESO A </a:t>
            </a:r>
            <a:r>
              <a:rPr lang="es-MX" sz="2000" i="1" dirty="0" smtClean="0">
                <a:solidFill>
                  <a:srgbClr val="FF0000"/>
                </a:solidFill>
              </a:rPr>
              <a:t>INTERNET </a:t>
            </a:r>
            <a:r>
              <a:rPr lang="es-MX" sz="2000" dirty="0" smtClean="0">
                <a:solidFill>
                  <a:srgbClr val="141414"/>
                </a:solidFill>
              </a:rPr>
              <a:t>en </a:t>
            </a:r>
            <a:r>
              <a:rPr lang="es-MX" sz="2000" dirty="0">
                <a:solidFill>
                  <a:srgbClr val="141414"/>
                </a:solidFill>
              </a:rPr>
              <a:t>los distintos paquetes de servicios que se indican en el libro tarifario registrado y a aquello que se publique en la página web.</a:t>
            </a:r>
          </a:p>
          <a:p>
            <a:pPr marL="88900" indent="0" algn="just" defTabSz="927100">
              <a:lnSpc>
                <a:spcPct val="114000"/>
              </a:lnSpc>
              <a:spcAft>
                <a:spcPts val="800"/>
              </a:spcAft>
              <a:buNone/>
              <a:tabLst>
                <a:tab pos="1882775" algn="l"/>
                <a:tab pos="2779713" algn="l"/>
              </a:tabLst>
            </a:pPr>
            <a:r>
              <a:rPr lang="es-MX" sz="2000" dirty="0">
                <a:solidFill>
                  <a:srgbClr val="141414"/>
                </a:solidFill>
              </a:rPr>
              <a:t>El servicio que se provea al Suscriptor estará disponible las 24 horas del día, los 365 días del año. </a:t>
            </a:r>
            <a:r>
              <a:rPr lang="es-MX" sz="2000" dirty="0" smtClean="0">
                <a:solidFill>
                  <a:srgbClr val="141414"/>
                </a:solidFill>
              </a:rPr>
              <a:t>FIBER NET </a:t>
            </a:r>
            <a:r>
              <a:rPr lang="es-MX" sz="2000" dirty="0">
                <a:solidFill>
                  <a:srgbClr val="141414"/>
                </a:solidFill>
              </a:rPr>
              <a:t>supervisará la prestación del servicio las 24 horas del día.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es-MX" sz="2000" u="sng" dirty="0">
                <a:solidFill>
                  <a:srgbClr val="141414"/>
                </a:solidFill>
              </a:rPr>
              <a:t>COBERTURA DE LOS SERVICIOS</a:t>
            </a:r>
            <a:r>
              <a:rPr lang="es-MX" sz="2000" dirty="0">
                <a:solidFill>
                  <a:srgbClr val="141414"/>
                </a:solidFill>
              </a:rPr>
              <a:t>,  </a:t>
            </a:r>
          </a:p>
          <a:p>
            <a:pPr>
              <a:lnSpc>
                <a:spcPct val="114000"/>
              </a:lnSpc>
            </a:pPr>
            <a:r>
              <a:rPr lang="es-MX" sz="2000" i="1" dirty="0" smtClean="0">
                <a:solidFill>
                  <a:srgbClr val="FF0000"/>
                </a:solidFill>
              </a:rPr>
              <a:t>FIBER NET</a:t>
            </a:r>
            <a:r>
              <a:rPr lang="es-MX" sz="2000" dirty="0" smtClean="0">
                <a:solidFill>
                  <a:srgbClr val="141414"/>
                </a:solidFill>
              </a:rPr>
              <a:t>, </a:t>
            </a:r>
            <a:r>
              <a:rPr lang="es-MX" sz="2000" dirty="0">
                <a:solidFill>
                  <a:srgbClr val="141414"/>
                </a:solidFill>
              </a:rPr>
              <a:t>comercializará el servicio en las poblaciones registradas ante el IFT y dentro de las áreas de cobertura que se señalen en los contratos de provisión de capacidad que se celebren con los concesionarios que provean del servicio mayorista.  </a:t>
            </a:r>
          </a:p>
        </p:txBody>
      </p:sp>
    </p:spTree>
    <p:extLst>
      <p:ext uri="{BB962C8B-B14F-4D97-AF65-F5344CB8AC3E}">
        <p14:creationId xmlns:p14="http://schemas.microsoft.com/office/powerpoint/2010/main" val="4242731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5084CF-751A-A0B7-A7E3-5AE2C74C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9948"/>
            <a:ext cx="10515600" cy="1325563"/>
          </a:xfrm>
        </p:spPr>
        <p:txBody>
          <a:bodyPr>
            <a:normAutofit/>
          </a:bodyPr>
          <a:lstStyle/>
          <a:p>
            <a:r>
              <a:rPr lang="es-MX" sz="2800" b="0" i="0" u="none" strike="noStrike" baseline="0" dirty="0">
                <a:solidFill>
                  <a:srgbClr val="141414"/>
                </a:solidFill>
                <a:latin typeface="Arial" panose="020B0604020202020204" pitchFamily="34" charset="0"/>
              </a:rPr>
              <a:t>Formas y tiempos de medición, tasación y procedimientos de cobranza.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209319-6632-33BC-2D97-63AF56900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1529"/>
            <a:ext cx="10515600" cy="4025434"/>
          </a:xfrm>
        </p:spPr>
        <p:txBody>
          <a:bodyPr>
            <a:normAutofit/>
          </a:bodyPr>
          <a:lstStyle/>
          <a:p>
            <a:r>
              <a:rPr lang="es-MX" sz="2000" dirty="0"/>
              <a:t>Los servicios provistos por </a:t>
            </a:r>
            <a:r>
              <a:rPr lang="es-MX" sz="2000" dirty="0" smtClean="0">
                <a:solidFill>
                  <a:srgbClr val="FF0000"/>
                </a:solidFill>
              </a:rPr>
              <a:t>FIBER NET </a:t>
            </a:r>
            <a:r>
              <a:rPr lang="es-MX" sz="2000" dirty="0" smtClean="0"/>
              <a:t>se </a:t>
            </a:r>
            <a:r>
              <a:rPr lang="es-MX" sz="2000" dirty="0"/>
              <a:t>ofrecen conforme al plan contratado y bajo la modalidad pre-pago/Post Pago  y cubren un periodo de mes calendario. </a:t>
            </a:r>
          </a:p>
          <a:p>
            <a:r>
              <a:rPr lang="es-MX" sz="2000" dirty="0"/>
              <a:t>En el caso que la contratación inicie en cualquier día dentro del mes, se cobrará la parte proporcional de uso del servicio en lo que resta del mes</a:t>
            </a:r>
            <a:r>
              <a:rPr lang="es-MX" sz="2000" i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MX" sz="2000" dirty="0"/>
              <a:t> </a:t>
            </a:r>
          </a:p>
          <a:p>
            <a:r>
              <a:rPr lang="es-MX" sz="2000" dirty="0"/>
              <a:t>Los paquetes de servicio se ofertan en cantidades fijas de Mbps (Mega bits por segundo), y se refiere a la cantidad de información que el usuario recibiría (descarga) o transmitiría (carga) en un segundo determinado.  </a:t>
            </a:r>
          </a:p>
          <a:p>
            <a:pPr lvl="1"/>
            <a:r>
              <a:rPr lang="es-MX" sz="1800" dirty="0"/>
              <a:t>Por regla general la relación Descarga/carga de información tiene una relación del </a:t>
            </a:r>
            <a:r>
              <a:rPr lang="es-MX" sz="1800" dirty="0">
                <a:solidFill>
                  <a:srgbClr val="FF0000"/>
                </a:solidFill>
              </a:rPr>
              <a:t>7</a:t>
            </a:r>
            <a:r>
              <a:rPr lang="es-MX" sz="1800" dirty="0" smtClean="0">
                <a:solidFill>
                  <a:srgbClr val="FF0000"/>
                </a:solidFill>
              </a:rPr>
              <a:t>0%-30</a:t>
            </a:r>
            <a:r>
              <a:rPr lang="es-MX" sz="1800" dirty="0">
                <a:solidFill>
                  <a:srgbClr val="FF0000"/>
                </a:solidFill>
              </a:rPr>
              <a:t>%.</a:t>
            </a:r>
          </a:p>
          <a:p>
            <a:r>
              <a:rPr lang="es-MX" sz="2000" dirty="0"/>
              <a:t>Los usuarios deben cubrir el monto del paquete contratado dentro de los </a:t>
            </a:r>
            <a:r>
              <a:rPr lang="es-MX" sz="2000" dirty="0" smtClean="0">
                <a:solidFill>
                  <a:srgbClr val="FF0000"/>
                </a:solidFill>
              </a:rPr>
              <a:t>10 </a:t>
            </a:r>
            <a:r>
              <a:rPr lang="es-MX" sz="2000" dirty="0" smtClean="0"/>
              <a:t>días </a:t>
            </a:r>
            <a:r>
              <a:rPr lang="es-MX" sz="2000" dirty="0" smtClean="0"/>
              <a:t>después de su fecha de pago; </a:t>
            </a:r>
            <a:r>
              <a:rPr lang="es-MX" sz="2000" dirty="0"/>
              <a:t>de otro modo el servicio se suspende. </a:t>
            </a:r>
            <a:r>
              <a:rPr lang="es-MX" sz="2000" dirty="0" smtClean="0"/>
              <a:t> </a:t>
            </a:r>
            <a:endParaRPr lang="es-MX" sz="2000" dirty="0"/>
          </a:p>
          <a:p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591293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35782D-A626-4D9D-7796-031529A5E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654" y="376596"/>
            <a:ext cx="10515600" cy="1325563"/>
          </a:xfrm>
        </p:spPr>
        <p:txBody>
          <a:bodyPr>
            <a:normAutofit/>
          </a:bodyPr>
          <a:lstStyle/>
          <a:p>
            <a:r>
              <a:rPr lang="es-MX" sz="4000" dirty="0">
                <a:solidFill>
                  <a:srgbClr val="141414"/>
                </a:solidFill>
                <a:latin typeface="Arial" panose="020B0604020202020204" pitchFamily="34" charset="0"/>
              </a:rPr>
              <a:t>Niveles</a:t>
            </a:r>
            <a:r>
              <a:rPr lang="es-MX" sz="3600" dirty="0">
                <a:solidFill>
                  <a:srgbClr val="141414"/>
                </a:solidFill>
                <a:latin typeface="Arial" panose="020B0604020202020204" pitchFamily="34" charset="0"/>
              </a:rPr>
              <a:t> y compromisos de calidad </a:t>
            </a:r>
            <a:endParaRPr lang="es-MX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DD89AD3-1318-6DEE-CFB8-956685CD03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6655" y="2843902"/>
            <a:ext cx="5181600" cy="34331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1600" b="1" dirty="0"/>
              <a:t>Números de contacto para reporte de fallas, quejas del servicios y seguimiento a pagos:</a:t>
            </a:r>
          </a:p>
          <a:p>
            <a:r>
              <a:rPr lang="es-MX" sz="1600" dirty="0" smtClean="0"/>
              <a:t>Teléfono: </a:t>
            </a:r>
            <a:endParaRPr lang="es-MX" sz="1600" dirty="0"/>
          </a:p>
          <a:p>
            <a:r>
              <a:rPr lang="es-MX" sz="1600" dirty="0"/>
              <a:t>Móvil: </a:t>
            </a:r>
            <a:r>
              <a:rPr lang="es-MX" sz="1600" dirty="0" smtClean="0"/>
              <a:t>639 147 20 82</a:t>
            </a:r>
            <a:endParaRPr lang="es-MX" sz="1600" dirty="0"/>
          </a:p>
          <a:p>
            <a:r>
              <a:rPr lang="es-MX" sz="1600" dirty="0" smtClean="0"/>
              <a:t>WhatsApp: 6391472082 y  </a:t>
            </a:r>
            <a:r>
              <a:rPr lang="es-MX" sz="1600" dirty="0" smtClean="0"/>
              <a:t>6391302021</a:t>
            </a:r>
            <a:endParaRPr lang="es-MX" sz="1600" dirty="0"/>
          </a:p>
          <a:p>
            <a:r>
              <a:rPr lang="es-MX" sz="1600" dirty="0" smtClean="0"/>
              <a:t>Email: fibernet.011@gmail.com</a:t>
            </a:r>
            <a:endParaRPr lang="es-MX" sz="1600" dirty="0"/>
          </a:p>
          <a:p>
            <a:endParaRPr lang="es-MX" sz="1600" dirty="0"/>
          </a:p>
          <a:p>
            <a:pPr marL="0" indent="0">
              <a:buNone/>
            </a:pPr>
            <a:r>
              <a:rPr lang="es-MX" sz="1600" dirty="0">
                <a:solidFill>
                  <a:srgbClr val="FF0000"/>
                </a:solidFill>
              </a:rPr>
              <a:t>Sitio WEB: </a:t>
            </a:r>
            <a:r>
              <a:rPr lang="es-MX" sz="1600" dirty="0" smtClean="0">
                <a:solidFill>
                  <a:srgbClr val="FF0000"/>
                </a:solidFill>
              </a:rPr>
              <a:t>www.fibernet.mx</a:t>
            </a:r>
            <a:endParaRPr lang="es-MX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MX" sz="1600" dirty="0">
                <a:solidFill>
                  <a:srgbClr val="FF0000"/>
                </a:solidFill>
              </a:rPr>
              <a:t>Horarios de atención electrónica: </a:t>
            </a:r>
            <a:r>
              <a:rPr lang="es-MX" sz="1600" dirty="0" smtClean="0">
                <a:solidFill>
                  <a:srgbClr val="FF0000"/>
                </a:solidFill>
              </a:rPr>
              <a:t> </a:t>
            </a:r>
            <a:r>
              <a:rPr lang="es-MX" sz="1600" smtClean="0">
                <a:solidFill>
                  <a:srgbClr val="FF0000"/>
                </a:solidFill>
              </a:rPr>
              <a:t>24/7 </a:t>
            </a:r>
            <a:endParaRPr lang="es-MX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MX" sz="1600" dirty="0">
                <a:solidFill>
                  <a:srgbClr val="FF0000"/>
                </a:solidFill>
              </a:rPr>
              <a:t>Lunes a viernes de </a:t>
            </a:r>
            <a:r>
              <a:rPr lang="es-MX" sz="1600" dirty="0" smtClean="0">
                <a:solidFill>
                  <a:srgbClr val="FF0000"/>
                </a:solidFill>
              </a:rPr>
              <a:t>09:00 a 20:00 , </a:t>
            </a:r>
            <a:r>
              <a:rPr lang="es-MX" sz="1600" dirty="0" smtClean="0">
                <a:solidFill>
                  <a:srgbClr val="FF0000"/>
                </a:solidFill>
              </a:rPr>
              <a:t>Sábados </a:t>
            </a:r>
            <a:r>
              <a:rPr lang="es-MX" sz="1600" dirty="0" smtClean="0">
                <a:solidFill>
                  <a:srgbClr val="FF0000"/>
                </a:solidFill>
              </a:rPr>
              <a:t>09:00 a 18:00 y </a:t>
            </a:r>
            <a:r>
              <a:rPr lang="es-MX" sz="1600" dirty="0">
                <a:solidFill>
                  <a:srgbClr val="FF0000"/>
                </a:solidFill>
              </a:rPr>
              <a:t>Dias Festivos  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9280B88E-3893-4AF2-2946-4B1340055822}"/>
              </a:ext>
            </a:extLst>
          </p:cNvPr>
          <p:cNvSpPr txBox="1">
            <a:spLocks/>
          </p:cNvSpPr>
          <p:nvPr/>
        </p:nvSpPr>
        <p:spPr>
          <a:xfrm>
            <a:off x="786653" y="1409996"/>
            <a:ext cx="10515601" cy="8875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14000"/>
              </a:lnSpc>
              <a:buNone/>
            </a:pPr>
            <a:r>
              <a:rPr lang="es-MX" sz="1800" dirty="0">
                <a:solidFill>
                  <a:srgbClr val="141414"/>
                </a:solidFill>
                <a:ea typeface="+mj-ea"/>
                <a:cs typeface="+mj-cs"/>
              </a:rPr>
              <a:t>El servicio que se provea al Suscriptor estará disponible las 24 horas del día, los 365 días del año. </a:t>
            </a:r>
            <a:r>
              <a:rPr lang="es-MX" sz="1800" dirty="0" smtClean="0">
                <a:solidFill>
                  <a:srgbClr val="FF0000"/>
                </a:solidFill>
                <a:ea typeface="+mj-ea"/>
                <a:cs typeface="+mj-cs"/>
              </a:rPr>
              <a:t>FIBER NET </a:t>
            </a:r>
            <a:r>
              <a:rPr lang="es-MX" sz="1800" dirty="0">
                <a:solidFill>
                  <a:srgbClr val="141414"/>
                </a:solidFill>
                <a:ea typeface="+mj-ea"/>
                <a:cs typeface="+mj-cs"/>
              </a:rPr>
              <a:t>supervisará que el servicio cumpla con las especificaciones de tasación del paquete contratado las 24 horas del día.</a:t>
            </a:r>
          </a:p>
        </p:txBody>
      </p:sp>
      <p:sp>
        <p:nvSpPr>
          <p:cNvPr id="8" name="Marcador de contenido 3">
            <a:extLst>
              <a:ext uri="{FF2B5EF4-FFF2-40B4-BE49-F238E27FC236}">
                <a16:creationId xmlns:a16="http://schemas.microsoft.com/office/drawing/2014/main" id="{90F85EDB-8D21-FC62-7EAB-68F1446F2AB1}"/>
              </a:ext>
            </a:extLst>
          </p:cNvPr>
          <p:cNvSpPr txBox="1">
            <a:spLocks/>
          </p:cNvSpPr>
          <p:nvPr/>
        </p:nvSpPr>
        <p:spPr>
          <a:xfrm>
            <a:off x="6172199" y="4204230"/>
            <a:ext cx="5181600" cy="15150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MX" sz="1600" dirty="0"/>
          </a:p>
        </p:txBody>
      </p:sp>
      <p:sp>
        <p:nvSpPr>
          <p:cNvPr id="11" name="Marcador de contenido 3">
            <a:extLst>
              <a:ext uri="{FF2B5EF4-FFF2-40B4-BE49-F238E27FC236}">
                <a16:creationId xmlns:a16="http://schemas.microsoft.com/office/drawing/2014/main" id="{6FC49648-55A2-906B-CD54-62B21501C05B}"/>
              </a:ext>
            </a:extLst>
          </p:cNvPr>
          <p:cNvSpPr txBox="1">
            <a:spLocks/>
          </p:cNvSpPr>
          <p:nvPr/>
        </p:nvSpPr>
        <p:spPr>
          <a:xfrm>
            <a:off x="6223746" y="2537604"/>
            <a:ext cx="5181600" cy="151503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MX" sz="1600" dirty="0"/>
              <a:t>CENTROS DE ATENCIÓN: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MX" sz="1600" dirty="0"/>
              <a:t>CALLE</a:t>
            </a:r>
            <a:r>
              <a:rPr lang="es-MX" sz="1600" dirty="0" smtClean="0"/>
              <a:t>: Av. 2da sur #3604</a:t>
            </a:r>
            <a:endParaRPr lang="es-MX" sz="16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MX" sz="1600" dirty="0" smtClean="0"/>
              <a:t>CIUDAD: Delicias</a:t>
            </a:r>
            <a:endParaRPr lang="es-MX" sz="1600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MX" sz="1600" dirty="0"/>
              <a:t>Municipio: </a:t>
            </a:r>
            <a:r>
              <a:rPr lang="es-MX" sz="1600" dirty="0" smtClean="0">
                <a:solidFill>
                  <a:srgbClr val="FF0000"/>
                </a:solidFill>
              </a:rPr>
              <a:t>Delicias</a:t>
            </a:r>
            <a:r>
              <a:rPr lang="es-MX" sz="1600" dirty="0" smtClean="0"/>
              <a:t> </a:t>
            </a:r>
            <a:r>
              <a:rPr lang="es-MX" sz="1600" dirty="0"/>
              <a:t>Estado: </a:t>
            </a:r>
            <a:r>
              <a:rPr lang="es-MX" sz="1600" dirty="0" smtClean="0">
                <a:solidFill>
                  <a:srgbClr val="FF0000"/>
                </a:solidFill>
              </a:rPr>
              <a:t>Chihuahua</a:t>
            </a:r>
            <a:endParaRPr lang="es-MX" sz="1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s-MX" sz="1600" dirty="0"/>
              <a:t>Horarios </a:t>
            </a:r>
            <a:r>
              <a:rPr lang="es-MX" sz="1600" dirty="0" smtClean="0"/>
              <a:t>L- V 10:00 a 14:00</a:t>
            </a:r>
            <a:r>
              <a:rPr lang="es-MX" sz="1600" dirty="0" smtClean="0">
                <a:solidFill>
                  <a:srgbClr val="FF0000"/>
                </a:solidFill>
              </a:rPr>
              <a:t>/ </a:t>
            </a:r>
            <a:r>
              <a:rPr lang="es-MX" sz="1600" dirty="0">
                <a:solidFill>
                  <a:srgbClr val="FF0000"/>
                </a:solidFill>
              </a:rPr>
              <a:t>Sábado: </a:t>
            </a:r>
            <a:r>
              <a:rPr lang="es-MX" sz="1600" dirty="0" smtClean="0">
                <a:solidFill>
                  <a:srgbClr val="FF0000"/>
                </a:solidFill>
              </a:rPr>
              <a:t>10:00 a 14:00 </a:t>
            </a:r>
            <a:r>
              <a:rPr lang="es-MX" sz="1600" dirty="0">
                <a:solidFill>
                  <a:srgbClr val="FF0000"/>
                </a:solidFill>
              </a:rPr>
              <a:t>/  Domingos y días festivos no se labora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3191344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D46EC0-A045-B81F-2C42-4F8A887C6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832" y="576343"/>
            <a:ext cx="10515600" cy="848006"/>
          </a:xfrm>
        </p:spPr>
        <p:txBody>
          <a:bodyPr>
            <a:noAutofit/>
          </a:bodyPr>
          <a:lstStyle/>
          <a:p>
            <a:r>
              <a:rPr lang="es-MX" sz="4000" b="0" i="0" u="none" strike="noStrike" baseline="0" dirty="0">
                <a:solidFill>
                  <a:srgbClr val="181818"/>
                </a:solidFill>
                <a:latin typeface="Arial" panose="020B0604020202020204" pitchFamily="34" charset="0"/>
              </a:rPr>
              <a:t>Plazos máximos de los procedimientos</a:t>
            </a:r>
            <a:endParaRPr lang="es-MX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3E1F82-326C-A24A-C2F3-3288E7474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/>
              <a:t>El plazo máximo para la atención a fallas, quejas reparaciones y restablecimiento del servicio es </a:t>
            </a:r>
            <a:r>
              <a:rPr lang="es-MX" sz="2400" dirty="0" smtClean="0"/>
              <a:t>de</a:t>
            </a:r>
            <a:r>
              <a:rPr lang="es-MX" sz="2400" dirty="0"/>
              <a:t> </a:t>
            </a:r>
            <a:r>
              <a:rPr lang="es-MX" sz="2400" dirty="0" smtClean="0"/>
              <a:t> 36 </a:t>
            </a:r>
            <a:r>
              <a:rPr lang="es-MX" sz="2400" dirty="0"/>
              <a:t>horas</a:t>
            </a:r>
          </a:p>
          <a:p>
            <a:r>
              <a:rPr lang="es-MX" sz="2400" dirty="0"/>
              <a:t>El plazo máximo para la atención a bonificaciones, cuando estas sean inherentes a fallas en la infraestructura técnica o administrativa </a:t>
            </a:r>
            <a:r>
              <a:rPr lang="es-MX" sz="2400" dirty="0" smtClean="0"/>
              <a:t>de </a:t>
            </a:r>
            <a:r>
              <a:rPr lang="es-MX" sz="2400" i="1" dirty="0" smtClean="0">
                <a:solidFill>
                  <a:srgbClr val="FF0000"/>
                </a:solidFill>
              </a:rPr>
              <a:t>FIBER NET, </a:t>
            </a:r>
            <a:r>
              <a:rPr lang="es-MX" sz="2400" i="1" dirty="0"/>
              <a:t>será de </a:t>
            </a:r>
            <a:r>
              <a:rPr lang="es-MX" sz="2400" i="1" dirty="0" smtClean="0">
                <a:solidFill>
                  <a:srgbClr val="FF0000"/>
                </a:solidFill>
              </a:rPr>
              <a:t>10</a:t>
            </a:r>
            <a:r>
              <a:rPr lang="es-MX" sz="2400" i="1" dirty="0" smtClean="0"/>
              <a:t> </a:t>
            </a:r>
            <a:r>
              <a:rPr lang="es-MX" sz="2400" i="1" dirty="0"/>
              <a:t>dias laborales y se bonificará conforme a lo que se establece en el contrato registrado ante PROFECO.</a:t>
            </a:r>
          </a:p>
          <a:p>
            <a:r>
              <a:rPr lang="es-MX" sz="2400" i="1" dirty="0"/>
              <a:t>Cuando la falla en el servicio sea atribuible al Concesionario mayorista, las bonificaciones serán proporcionales a lo que establezca el contrato con dicho mayorista. </a:t>
            </a:r>
          </a:p>
          <a:p>
            <a:pPr lvl="1"/>
            <a:r>
              <a:rPr lang="es-MX" sz="2000" i="1" dirty="0"/>
              <a:t>Y la bonificación a los usuarios se hará conforme a lo que se indica en el punto anterior  y el contrato suscrito.   </a:t>
            </a:r>
          </a:p>
        </p:txBody>
      </p:sp>
    </p:spTree>
    <p:extLst>
      <p:ext uri="{BB962C8B-B14F-4D97-AF65-F5344CB8AC3E}">
        <p14:creationId xmlns:p14="http://schemas.microsoft.com/office/powerpoint/2010/main" val="2920810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2C431C-D51F-77F5-2F95-0BB529B7E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000" dirty="0">
                <a:solidFill>
                  <a:srgbClr val="141414"/>
                </a:solidFill>
                <a:latin typeface="Arial" panose="020B0604020202020204" pitchFamily="34" charset="0"/>
              </a:rPr>
              <a:t>Cambios de paquete o servicio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2BD61A-2D8A-A373-9A01-0A57097CA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8594"/>
            <a:ext cx="10515600" cy="403775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34000"/>
              </a:lnSpc>
              <a:buNone/>
            </a:pPr>
            <a:r>
              <a:rPr lang="es-MX" sz="24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+mj-cs"/>
              </a:rPr>
              <a:t>FIBER NET </a:t>
            </a:r>
            <a:r>
              <a:rPr lang="es-MX" sz="2400" dirty="0" smtClean="0">
                <a:solidFill>
                  <a:srgbClr val="181818"/>
                </a:solidFill>
                <a:latin typeface="Arial" panose="020B0604020202020204" pitchFamily="34" charset="0"/>
              </a:rPr>
              <a:t>informará </a:t>
            </a:r>
            <a:r>
              <a:rPr lang="es-MX" sz="2400" dirty="0">
                <a:solidFill>
                  <a:srgbClr val="181818"/>
                </a:solidFill>
                <a:latin typeface="Arial" panose="020B0604020202020204" pitchFamily="34" charset="0"/>
              </a:rPr>
              <a:t>a los usuarios mediante un mensaje de texto y/o correo electrónico el comprobante donde se informa del nuevo paquete o contrato.</a:t>
            </a:r>
          </a:p>
          <a:p>
            <a:r>
              <a:rPr lang="es-MX" sz="2400" dirty="0">
                <a:solidFill>
                  <a:srgbClr val="181818"/>
                </a:solidFill>
                <a:latin typeface="Arial" panose="020B0604020202020204" pitchFamily="34" charset="0"/>
              </a:rPr>
              <a:t>El mensaje podrá incluir, al menos lo siguiente:</a:t>
            </a:r>
          </a:p>
          <a:p>
            <a:pPr lvl="1"/>
            <a:r>
              <a:rPr lang="es-MX" sz="2000" i="1" dirty="0">
                <a:solidFill>
                  <a:srgbClr val="FF0000"/>
                </a:solidFill>
                <a:latin typeface="Arial" panose="020B0604020202020204" pitchFamily="34" charset="0"/>
              </a:rPr>
              <a:t>Fecha del aviso</a:t>
            </a:r>
          </a:p>
          <a:p>
            <a:pPr lvl="1"/>
            <a:r>
              <a:rPr lang="es-MX" sz="2000" i="1" dirty="0">
                <a:solidFill>
                  <a:srgbClr val="FF0000"/>
                </a:solidFill>
                <a:latin typeface="Arial" panose="020B0604020202020204" pitchFamily="34" charset="0"/>
              </a:rPr>
              <a:t>Fecha de entrada en vigor del nuevo paquete de servicio</a:t>
            </a:r>
          </a:p>
          <a:p>
            <a:pPr lvl="1"/>
            <a:r>
              <a:rPr lang="es-MX" sz="2000" i="1" dirty="0">
                <a:solidFill>
                  <a:srgbClr val="FF0000"/>
                </a:solidFill>
                <a:latin typeface="Arial" panose="020B0604020202020204" pitchFamily="34" charset="0"/>
              </a:rPr>
              <a:t>Nombre del paquete</a:t>
            </a:r>
          </a:p>
          <a:p>
            <a:pPr lvl="1"/>
            <a:r>
              <a:rPr lang="es-MX" sz="2000" i="1" dirty="0">
                <a:solidFill>
                  <a:srgbClr val="FF0000"/>
                </a:solidFill>
                <a:latin typeface="Arial" panose="020B0604020202020204" pitchFamily="34" charset="0"/>
              </a:rPr>
              <a:t>Tarifa aplicable – Folio de tarifa Registrada</a:t>
            </a:r>
            <a:endParaRPr lang="es-MX" sz="2400" dirty="0">
              <a:solidFill>
                <a:srgbClr val="181818"/>
              </a:solidFill>
              <a:latin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es-MX" sz="2400" dirty="0">
                <a:solidFill>
                  <a:srgbClr val="181818"/>
                </a:solidFill>
                <a:latin typeface="Arial" panose="020B0604020202020204" pitchFamily="34" charset="0"/>
              </a:rPr>
              <a:t>El Suscriptor podrá en todo momento solicitar </a:t>
            </a:r>
            <a:r>
              <a:rPr lang="es-MX" sz="2400" dirty="0" smtClean="0">
                <a:solidFill>
                  <a:srgbClr val="181818"/>
                </a:solidFill>
                <a:latin typeface="Arial" panose="020B0604020202020204" pitchFamily="34" charset="0"/>
              </a:rPr>
              <a:t>a </a:t>
            </a:r>
            <a:r>
              <a:rPr lang="es-MX" sz="24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+mj-cs"/>
              </a:rPr>
              <a:t>FIBER NET</a:t>
            </a:r>
            <a:r>
              <a:rPr lang="es-MX" sz="2400" dirty="0" smtClean="0">
                <a:solidFill>
                  <a:srgbClr val="181818"/>
                </a:solidFill>
                <a:latin typeface="Arial" panose="020B0604020202020204" pitchFamily="34" charset="0"/>
              </a:rPr>
              <a:t>, </a:t>
            </a:r>
            <a:r>
              <a:rPr lang="es-MX" sz="2400" dirty="0">
                <a:solidFill>
                  <a:srgbClr val="181818"/>
                </a:solidFill>
                <a:latin typeface="Arial" panose="020B0604020202020204" pitchFamily="34" charset="0"/>
              </a:rPr>
              <a:t>mejoras al o cambio de Paquete de Servicio siempre y cuando este se encuentre al corriente en los pagos y exista la disponibilidad de red suficiente para el incremento de la capacidad o funcionalidades. </a:t>
            </a:r>
          </a:p>
          <a:p>
            <a:pPr marL="0" indent="0" algn="just">
              <a:lnSpc>
                <a:spcPct val="115000"/>
              </a:lnSpc>
              <a:spcAft>
                <a:spcPts val="1200"/>
              </a:spcAft>
              <a:buNone/>
            </a:pPr>
            <a:r>
              <a:rPr lang="es-MX" sz="2400" dirty="0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+mj-cs"/>
              </a:rPr>
              <a:t>FIBER NET </a:t>
            </a:r>
            <a:r>
              <a:rPr lang="es-MX" sz="2400" dirty="0">
                <a:solidFill>
                  <a:srgbClr val="181818"/>
                </a:solidFill>
                <a:latin typeface="Arial" panose="020B0604020202020204" pitchFamily="34" charset="0"/>
              </a:rPr>
              <a:t>no puede obligar al SUSCRIPTOR a contratar servicios adicionales como requisito para la contratación o continuación de la prestación del SERVICIO</a:t>
            </a:r>
            <a:endParaRPr lang="es-MX" dirty="0">
              <a:solidFill>
                <a:srgbClr val="181818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07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00EA92-8B76-4E15-46FA-194FA1E4F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4000" b="0" i="0" u="none" strike="noStrike" baseline="0" dirty="0">
                <a:solidFill>
                  <a:srgbClr val="181818"/>
                </a:solidFill>
                <a:latin typeface="Arial" panose="020B0604020202020204" pitchFamily="34" charset="0"/>
              </a:rPr>
              <a:t>Polít</a:t>
            </a:r>
            <a:r>
              <a:rPr lang="es-MX" sz="4000" b="0" i="0" u="none" strike="noStrike" baseline="0" dirty="0">
                <a:solidFill>
                  <a:srgbClr val="323131"/>
                </a:solidFill>
                <a:latin typeface="Arial" panose="020B0604020202020204" pitchFamily="34" charset="0"/>
              </a:rPr>
              <a:t>i</a:t>
            </a:r>
            <a:r>
              <a:rPr lang="es-MX" sz="4000" b="0" i="0" u="none" strike="noStrike" baseline="0" dirty="0">
                <a:solidFill>
                  <a:srgbClr val="181818"/>
                </a:solidFill>
                <a:latin typeface="Arial" panose="020B0604020202020204" pitchFamily="34" charset="0"/>
              </a:rPr>
              <a:t>ca de cancelación y reconexión de los servic</a:t>
            </a:r>
            <a:r>
              <a:rPr lang="es-MX" sz="4000" b="0" i="0" u="none" strike="noStrike" baseline="0" dirty="0">
                <a:solidFill>
                  <a:srgbClr val="323131"/>
                </a:solidFill>
                <a:latin typeface="Arial" panose="020B0604020202020204" pitchFamily="34" charset="0"/>
              </a:rPr>
              <a:t>i</a:t>
            </a:r>
            <a:r>
              <a:rPr lang="es-MX" sz="4000" b="0" i="0" u="none" strike="noStrike" baseline="0" dirty="0">
                <a:solidFill>
                  <a:srgbClr val="181818"/>
                </a:solidFill>
                <a:latin typeface="Arial" panose="020B0604020202020204" pitchFamily="34" charset="0"/>
              </a:rPr>
              <a:t>os</a:t>
            </a:r>
            <a:endParaRPr lang="es-MX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FC7ED6-A875-BA24-B688-5EE45E72E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b="0" i="0" u="none" strike="noStrike" baseline="0" dirty="0">
                <a:solidFill>
                  <a:srgbClr val="181818"/>
                </a:solidFill>
              </a:rPr>
              <a:t>Sin perjuicio de que el usuario o suscriptor liquide los adeudos acumulados</a:t>
            </a:r>
            <a:r>
              <a:rPr lang="es-MX" sz="2400" b="0" i="0" u="none" strike="noStrike" baseline="0" dirty="0">
                <a:solidFill>
                  <a:srgbClr val="323131"/>
                </a:solidFill>
              </a:rPr>
              <a:t>. </a:t>
            </a:r>
            <a:r>
              <a:rPr lang="es-MX" sz="2400" b="0" i="0" u="none" strike="noStrike" baseline="0" dirty="0">
                <a:solidFill>
                  <a:srgbClr val="181818"/>
                </a:solidFill>
              </a:rPr>
              <a:t>Las cancelaciones deberán realizarse </a:t>
            </a:r>
            <a:r>
              <a:rPr lang="es-MX" sz="2400" dirty="0">
                <a:solidFill>
                  <a:srgbClr val="181818"/>
                </a:solidFill>
              </a:rPr>
              <a:t>sin costo extra para </a:t>
            </a:r>
            <a:r>
              <a:rPr lang="es-MX" sz="2400" b="0" i="0" u="none" strike="noStrike" baseline="0" dirty="0">
                <a:solidFill>
                  <a:srgbClr val="181818"/>
                </a:solidFill>
              </a:rPr>
              <a:t>el usuario o </a:t>
            </a:r>
            <a:r>
              <a:rPr lang="es-MX" sz="2400" b="0" i="0" u="none" strike="noStrike" baseline="0" dirty="0" smtClean="0">
                <a:solidFill>
                  <a:srgbClr val="181818"/>
                </a:solidFill>
              </a:rPr>
              <a:t>suscriptor.</a:t>
            </a:r>
            <a:endParaRPr lang="es-MX" sz="2400" b="0" i="0" u="none" strike="noStrike" baseline="0" dirty="0">
              <a:solidFill>
                <a:srgbClr val="181818"/>
              </a:solidFill>
            </a:endParaRPr>
          </a:p>
          <a:p>
            <a:r>
              <a:rPr lang="es-MX" sz="2400" dirty="0">
                <a:solidFill>
                  <a:srgbClr val="181818"/>
                </a:solidFill>
              </a:rPr>
              <a:t>El suscriptor n</a:t>
            </a:r>
            <a:r>
              <a:rPr lang="es-MX" sz="2400" b="0" i="0" u="none" strike="noStrike" baseline="0" dirty="0">
                <a:solidFill>
                  <a:srgbClr val="181818"/>
                </a:solidFill>
              </a:rPr>
              <a:t>o podrá recibir trato discriminator</a:t>
            </a:r>
            <a:r>
              <a:rPr lang="es-MX" sz="2400" b="0" i="0" u="none" strike="noStrike" baseline="0" dirty="0">
                <a:solidFill>
                  <a:srgbClr val="323131"/>
                </a:solidFill>
              </a:rPr>
              <a:t>i</a:t>
            </a:r>
            <a:r>
              <a:rPr lang="es-MX" sz="2400" b="0" i="0" u="none" strike="noStrike" baseline="0" dirty="0">
                <a:solidFill>
                  <a:srgbClr val="181818"/>
                </a:solidFill>
              </a:rPr>
              <a:t>o con </a:t>
            </a:r>
            <a:r>
              <a:rPr lang="es-MX" sz="2400" b="0" i="0" u="none" strike="noStrike" baseline="0" dirty="0">
                <a:solidFill>
                  <a:srgbClr val="323131"/>
                </a:solidFill>
              </a:rPr>
              <a:t>r</a:t>
            </a:r>
            <a:r>
              <a:rPr lang="es-MX" sz="2400" b="0" i="0" u="none" strike="noStrike" baseline="0" dirty="0">
                <a:solidFill>
                  <a:srgbClr val="181818"/>
                </a:solidFill>
              </a:rPr>
              <a:t>especto a otro usuario </a:t>
            </a:r>
            <a:r>
              <a:rPr lang="es-MX" sz="2400" b="0" i="0" u="none" strike="noStrike" baseline="0" dirty="0">
                <a:solidFill>
                  <a:srgbClr val="323131"/>
                </a:solidFill>
              </a:rPr>
              <a:t>q</a:t>
            </a:r>
            <a:r>
              <a:rPr lang="es-MX" sz="2400" b="0" i="0" u="none" strike="noStrike" baseline="0" dirty="0">
                <a:solidFill>
                  <a:srgbClr val="181818"/>
                </a:solidFill>
              </a:rPr>
              <a:t>ue solicitan otro tipo de servicios.</a:t>
            </a:r>
          </a:p>
          <a:p>
            <a:r>
              <a:rPr lang="es-MX" sz="2400" dirty="0">
                <a:solidFill>
                  <a:srgbClr val="181818"/>
                </a:solidFill>
              </a:rPr>
              <a:t>El suscriptor podrá dar por terminado el contrato en cualquier momento, si este no se sujetó a una vigencia forzosa, siempre y cuando se encuentre al corriente en el pago y comparezca a la sucursal comercial de </a:t>
            </a:r>
            <a:r>
              <a:rPr lang="es-MX" sz="2400" i="1" dirty="0" smtClean="0">
                <a:solidFill>
                  <a:srgbClr val="FF0000"/>
                </a:solidFill>
                <a:ea typeface="+mj-ea"/>
                <a:cs typeface="+mj-cs"/>
              </a:rPr>
              <a:t>FIBER NET</a:t>
            </a:r>
            <a:r>
              <a:rPr lang="es-MX" sz="2400" dirty="0" smtClean="0">
                <a:solidFill>
                  <a:srgbClr val="FF0000"/>
                </a:solidFill>
                <a:ea typeface="+mj-ea"/>
                <a:cs typeface="+mj-cs"/>
              </a:rPr>
              <a:t> </a:t>
            </a:r>
            <a:r>
              <a:rPr lang="es-MX" sz="2400" dirty="0">
                <a:solidFill>
                  <a:srgbClr val="181818"/>
                </a:solidFill>
              </a:rPr>
              <a:t>a entregar el equipo de acceso. </a:t>
            </a:r>
          </a:p>
          <a:p>
            <a:r>
              <a:rPr lang="es-MX" sz="2400" dirty="0">
                <a:solidFill>
                  <a:srgbClr val="181818"/>
                </a:solidFill>
              </a:rPr>
              <a:t>Todos los consumos que se generaron posteriores a la terminación del Contrato y que no fueron cobrados por </a:t>
            </a:r>
            <a:r>
              <a:rPr lang="es-MX" sz="2400" i="1" dirty="0" smtClean="0">
                <a:solidFill>
                  <a:srgbClr val="FF0000"/>
                </a:solidFill>
                <a:ea typeface="+mj-ea"/>
                <a:cs typeface="+mj-cs"/>
              </a:rPr>
              <a:t>FIBER NET </a:t>
            </a:r>
            <a:r>
              <a:rPr lang="es-MX" sz="2400" dirty="0">
                <a:solidFill>
                  <a:srgbClr val="181818"/>
                </a:solidFill>
              </a:rPr>
              <a:t>, deberán ser liquidados a este último por parte del suscriptor</a:t>
            </a:r>
            <a:r>
              <a:rPr lang="es-MX" sz="24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531107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62FFFA-115C-B432-1F65-F2DD8BB7E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RECONEXIÓN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25D277-0757-84A3-317E-5F01C6CDB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s-MX" sz="2600" dirty="0">
                <a:solidFill>
                  <a:srgbClr val="181818"/>
                </a:solidFill>
              </a:rPr>
              <a:t>En el supuesto suspensión del Servicio por falta de pago de cualquier adeudo a cargo del Suscriptor, este se obliga a pagar a favor de </a:t>
            </a:r>
            <a:r>
              <a:rPr lang="es-MX" sz="2600" i="1" dirty="0" smtClean="0">
                <a:solidFill>
                  <a:srgbClr val="FF0000"/>
                </a:solidFill>
              </a:rPr>
              <a:t>FIBER NET</a:t>
            </a:r>
            <a:r>
              <a:rPr lang="es-MX" sz="2600" dirty="0" smtClean="0">
                <a:solidFill>
                  <a:srgbClr val="181818"/>
                </a:solidFill>
              </a:rPr>
              <a:t>, </a:t>
            </a:r>
            <a:r>
              <a:rPr lang="es-MX" sz="2600" dirty="0">
                <a:solidFill>
                  <a:srgbClr val="181818"/>
                </a:solidFill>
              </a:rPr>
              <a:t>la Tarifa de reconexión del Servicio vigente. </a:t>
            </a:r>
          </a:p>
          <a:p>
            <a:pPr>
              <a:spcAft>
                <a:spcPts val="1200"/>
              </a:spcAft>
            </a:pPr>
            <a:r>
              <a:rPr lang="es-MX" sz="2600" dirty="0">
                <a:solidFill>
                  <a:srgbClr val="181818"/>
                </a:solidFill>
              </a:rPr>
              <a:t>Respecto de la Reconexión de Servicios se llevará acabo lo siguiente:</a:t>
            </a:r>
          </a:p>
          <a:p>
            <a:pPr lvl="1">
              <a:spcAft>
                <a:spcPts val="1200"/>
              </a:spcAft>
            </a:pPr>
            <a:r>
              <a:rPr lang="es-MX" sz="2200" dirty="0">
                <a:solidFill>
                  <a:srgbClr val="181818"/>
                </a:solidFill>
              </a:rPr>
              <a:t>Una vez que el Cliente realiza el pago correspondiente el Suscriptor podrá solicitar al Centro de Atención al Cliente de </a:t>
            </a:r>
            <a:r>
              <a:rPr lang="es-MX" sz="2200" dirty="0" smtClean="0">
                <a:solidFill>
                  <a:srgbClr val="181818"/>
                </a:solidFill>
              </a:rPr>
              <a:t>FIBER NET, </a:t>
            </a:r>
            <a:r>
              <a:rPr lang="es-MX" sz="2200" dirty="0">
                <a:solidFill>
                  <a:srgbClr val="181818"/>
                </a:solidFill>
              </a:rPr>
              <a:t>la reconexión respectiva.</a:t>
            </a:r>
          </a:p>
          <a:p>
            <a:pPr lvl="1">
              <a:spcAft>
                <a:spcPts val="1200"/>
              </a:spcAft>
            </a:pPr>
            <a:r>
              <a:rPr lang="es-MX" sz="2200" dirty="0" smtClean="0">
                <a:solidFill>
                  <a:srgbClr val="181818"/>
                </a:solidFill>
              </a:rPr>
              <a:t>FIBER NET </a:t>
            </a:r>
            <a:r>
              <a:rPr lang="es-MX" sz="2200" dirty="0">
                <a:solidFill>
                  <a:srgbClr val="181818"/>
                </a:solidFill>
              </a:rPr>
              <a:t>realizará la reconexión del Servicio suspendido, en un plazo no mayor a </a:t>
            </a:r>
            <a:r>
              <a:rPr lang="es-MX" sz="2200" dirty="0" smtClean="0">
                <a:solidFill>
                  <a:srgbClr val="181818"/>
                </a:solidFill>
              </a:rPr>
              <a:t>24 horas.</a:t>
            </a:r>
            <a:endParaRPr lang="es-MX" sz="2200" dirty="0">
              <a:solidFill>
                <a:srgbClr val="181818"/>
              </a:solidFill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18546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C3E99C-14B2-DA31-68CB-49713CFB77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3875" y="368489"/>
            <a:ext cx="9144000" cy="1022190"/>
          </a:xfrm>
        </p:spPr>
        <p:txBody>
          <a:bodyPr/>
          <a:lstStyle/>
          <a:p>
            <a:pPr>
              <a:tabLst>
                <a:tab pos="2784475" algn="l"/>
              </a:tabLst>
            </a:pPr>
            <a:r>
              <a:rPr lang="es-MX" b="1" dirty="0" smtClean="0"/>
              <a:t>FIBER NET</a:t>
            </a:r>
            <a:endParaRPr lang="es-MX" b="1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0225" y="2279177"/>
            <a:ext cx="5471300" cy="32221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439708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923</Words>
  <Application>Microsoft Office PowerPoint</Application>
  <PresentationFormat>Panorámica</PresentationFormat>
  <Paragraphs>58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Tema de Office</vt:lpstr>
      <vt:lpstr>CÓDIGO DE PRÁCTICAS COMERCIALES</vt:lpstr>
      <vt:lpstr>Descripción de los servicios que se ofrecen: </vt:lpstr>
      <vt:lpstr>Formas y tiempos de medición, tasación y procedimientos de cobranza.</vt:lpstr>
      <vt:lpstr>Niveles y compromisos de calidad </vt:lpstr>
      <vt:lpstr>Plazos máximos de los procedimientos</vt:lpstr>
      <vt:lpstr>Cambios de paquete o servicio</vt:lpstr>
      <vt:lpstr>Política de cancelación y reconexión de los servicios</vt:lpstr>
      <vt:lpstr>RECONEXIÓN</vt:lpstr>
      <vt:lpstr>FIBER NET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CÓDIGO DE PRÁCTICAS COMERCIALES</dc:title>
  <dc:creator>TELCOTRADER</dc:creator>
  <cp:lastModifiedBy>526391318364</cp:lastModifiedBy>
  <cp:revision>13</cp:revision>
  <dcterms:created xsi:type="dcterms:W3CDTF">2023-10-18T16:02:26Z</dcterms:created>
  <dcterms:modified xsi:type="dcterms:W3CDTF">2026-04-30T20:56:42Z</dcterms:modified>
</cp:coreProperties>
</file>